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67" r:id="rId3"/>
    <p:sldId id="274" r:id="rId4"/>
    <p:sldId id="268" r:id="rId5"/>
    <p:sldId id="269" r:id="rId6"/>
    <p:sldId id="270" r:id="rId7"/>
    <p:sldId id="271" r:id="rId8"/>
    <p:sldId id="258" r:id="rId9"/>
    <p:sldId id="259" r:id="rId10"/>
    <p:sldId id="260" r:id="rId11"/>
    <p:sldId id="276" r:id="rId12"/>
    <p:sldId id="261" r:id="rId13"/>
    <p:sldId id="262" r:id="rId14"/>
    <p:sldId id="266" r:id="rId15"/>
    <p:sldId id="272" r:id="rId16"/>
    <p:sldId id="264" r:id="rId17"/>
    <p:sldId id="265" r:id="rId18"/>
    <p:sldId id="263" r:id="rId19"/>
    <p:sldId id="27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89" d="100"/>
          <a:sy n="89" d="100"/>
        </p:scale>
        <p:origin x="24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362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29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316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7126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652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93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870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2164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995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616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608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172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32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46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8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584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32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156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0.png"/><Relationship Id="rId7" Type="http://schemas.openxmlformats.org/officeDocument/2006/relationships/image" Target="../media/image16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0.png"/><Relationship Id="rId11" Type="http://schemas.openxmlformats.org/officeDocument/2006/relationships/image" Target="../media/image20.png"/><Relationship Id="rId5" Type="http://schemas.openxmlformats.org/officeDocument/2006/relationships/image" Target="../media/image140.png"/><Relationship Id="rId10" Type="http://schemas.openxmlformats.org/officeDocument/2006/relationships/image" Target="../media/image19.png"/><Relationship Id="rId4" Type="http://schemas.openxmlformats.org/officeDocument/2006/relationships/image" Target="../media/image130.png"/><Relationship Id="rId9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Geodesics in Heat</a:t>
            </a:r>
            <a:endParaRPr lang="en-GB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HE Ruoqi &amp; HUNG Chia-Man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739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Décomposition de </a:t>
            </a:r>
            <a:r>
              <a:rPr lang="fr-FR" altLang="zh-CN" dirty="0" err="1"/>
              <a:t>Cholesky</a:t>
            </a:r>
            <a:r>
              <a:rPr lang="fr-FR" dirty="0" smtClean="0"/>
              <a:t> vs </a:t>
            </a:r>
            <a:r>
              <a:rPr lang="fr-FR" dirty="0" err="1" smtClean="0"/>
              <a:t>LinCG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0321" y="2336873"/>
                <a:ext cx="9613861" cy="4333434"/>
              </a:xfrm>
            </p:spPr>
            <p:txBody>
              <a:bodyPr>
                <a:normAutofit/>
              </a:bodyPr>
              <a:lstStyle/>
              <a:p>
                <a:r>
                  <a:rPr lang="fr-FR" dirty="0" smtClean="0"/>
                  <a:t>LinCG (</a:t>
                </a:r>
                <a:r>
                  <a:rPr lang="fr-FR" dirty="0" err="1" smtClean="0"/>
                  <a:t>Linear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Conjugate</a:t>
                </a:r>
                <a:r>
                  <a:rPr lang="fr-FR" dirty="0" smtClean="0"/>
                  <a:t> Gradient) </a:t>
                </a:r>
              </a:p>
              <a:p>
                <a:pPr lvl="1"/>
                <a:r>
                  <a:rPr lang="fr-FR" dirty="0" smtClean="0"/>
                  <a:t>Système symétrique défini positive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𝐴𝑥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fr-FR" dirty="0" smtClean="0"/>
              </a:p>
              <a:p>
                <a:pPr lvl="1"/>
                <a:r>
                  <a:rPr lang="fr-FR" dirty="0" smtClean="0"/>
                  <a:t>Solveur itératif</a:t>
                </a:r>
              </a:p>
              <a:p>
                <a:pPr lvl="1"/>
                <a:r>
                  <a:rPr lang="fr-FR" dirty="0" smtClean="0"/>
                  <a:t>Précision insuffisante</a:t>
                </a:r>
              </a:p>
              <a:p>
                <a:endParaRPr lang="fr-FR" dirty="0"/>
              </a:p>
              <a:p>
                <a:r>
                  <a:rPr lang="fr-FR" dirty="0" smtClean="0"/>
                  <a:t>Décomposition de </a:t>
                </a:r>
                <a:r>
                  <a:rPr lang="fr-FR" dirty="0" err="1" smtClean="0"/>
                  <a:t>Cholesky</a:t>
                </a:r>
                <a:endParaRPr lang="fr-FR" dirty="0" smtClean="0"/>
              </a:p>
              <a:p>
                <a:pPr lvl="1"/>
                <a:r>
                  <a:rPr lang="fr-FR" dirty="0" smtClean="0"/>
                  <a:t>Matrice </a:t>
                </a:r>
                <a:r>
                  <a:rPr lang="fr-FR" altLang="zh-CN" dirty="0"/>
                  <a:t>symétrique défini </a:t>
                </a:r>
                <a:r>
                  <a:rPr lang="fr-FR" altLang="zh-CN" dirty="0" smtClean="0"/>
                  <a:t>positive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fr-FR" altLang="zh-CN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fr-FR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altLang="zh-CN" b="0" i="1" smtClean="0">
                        <a:latin typeface="Cambria Math" panose="02040503050406030204" pitchFamily="18" charset="0"/>
                      </a:rPr>
                      <m:t>𝐿</m:t>
                    </m:r>
                    <m:sSup>
                      <m:sSupPr>
                        <m:ctrlPr>
                          <a:rPr lang="fr-FR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altLang="zh-CN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fr-FR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fr-FR" altLang="zh-CN" dirty="0" smtClean="0"/>
              </a:p>
              <a:p>
                <a:pPr lvl="1"/>
                <a:r>
                  <a:rPr lang="fr-FR" altLang="zh-CN" dirty="0" smtClean="0"/>
                  <a:t>Résolution de 2 systèmes </a:t>
                </a:r>
                <a:r>
                  <a:rPr lang="fr-FR" altLang="zh-CN" dirty="0" smtClean="0"/>
                  <a:t>triangulaires </a:t>
                </a:r>
                <a14:m>
                  <m:oMath xmlns:m="http://schemas.openxmlformats.org/officeDocument/2006/math">
                    <m:r>
                      <a:rPr lang="fr-FR" altLang="zh-CN" b="0" i="1" smtClean="0">
                        <a:latin typeface="Cambria Math" panose="02040503050406030204" pitchFamily="18" charset="0"/>
                      </a:rPr>
                      <m:t>𝐿𝑥</m:t>
                    </m:r>
                    <m:r>
                      <a:rPr lang="fr-FR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altLang="zh-CN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fr-FR" altLang="zh-CN" dirty="0" smtClean="0"/>
                  <a:t>,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altLang="zh-CN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fr-FR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fr-FR" altLang="zh-C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fr-FR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altLang="zh-CN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fr-FR" altLang="zh-CN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fr-FR" altLang="zh-CN" dirty="0" smtClean="0"/>
                  <a:t>  (triviale)</a:t>
                </a:r>
              </a:p>
              <a:p>
                <a:pPr lvl="1"/>
                <a:r>
                  <a:rPr lang="fr-FR" altLang="zh-CN" dirty="0" smtClean="0"/>
                  <a:t>Initialisation lente, résolution rapide</a:t>
                </a:r>
              </a:p>
              <a:p>
                <a:pPr lvl="1"/>
                <a:r>
                  <a:rPr lang="fr-FR" altLang="zh-CN" dirty="0" smtClean="0"/>
                  <a:t>Bonne précision</a:t>
                </a:r>
                <a:endParaRPr lang="fr-FR" altLang="zh-CN" dirty="0"/>
              </a:p>
              <a:p>
                <a:pPr lvl="1"/>
                <a:endParaRPr lang="en-GB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0321" y="2336873"/>
                <a:ext cx="9613861" cy="4333434"/>
              </a:xfrm>
              <a:blipFill rotWithShape="0">
                <a:blip r:embed="rId2"/>
                <a:stretch>
                  <a:fillRect l="-888" t="-19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131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dirty="0"/>
              <a:t>Décomposition de </a:t>
            </a:r>
            <a:r>
              <a:rPr lang="fr-FR" altLang="zh-CN" dirty="0" err="1"/>
              <a:t>Cholesky</a:t>
            </a:r>
            <a:r>
              <a:rPr lang="fr-FR" altLang="zh-CN" dirty="0"/>
              <a:t> vs </a:t>
            </a:r>
            <a:r>
              <a:rPr lang="fr-FR" altLang="zh-CN" dirty="0" err="1"/>
              <a:t>LinCG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r-FR" altLang="zh-CN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fr-FR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altLang="zh-CN" i="1">
                        <a:latin typeface="Cambria Math" panose="02040503050406030204" pitchFamily="18" charset="0"/>
                      </a:rPr>
                      <m:t>𝐿</m:t>
                    </m:r>
                    <m:sSup>
                      <m:sSupPr>
                        <m:ctrlPr>
                          <a:rPr lang="fr-FR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altLang="zh-CN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fr-FR" altLang="zh-CN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fr-FR" dirty="0"/>
              </a:p>
              <a:p>
                <a14:m>
                  <m:oMath xmlns:m="http://schemas.openxmlformats.org/officeDocument/2006/math">
                    <m:r>
                      <a:rPr lang="fr-FR" altLang="zh-CN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fr-FR" dirty="0" smtClean="0"/>
                  <a:t> Creuse -&gt; </a:t>
                </a:r>
                <a14:m>
                  <m:oMath xmlns:m="http://schemas.openxmlformats.org/officeDocument/2006/math">
                    <m:r>
                      <a:rPr lang="fr-FR" altLang="zh-CN" i="1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GB" dirty="0" smtClean="0"/>
                  <a:t> </a:t>
                </a:r>
                <a:r>
                  <a:rPr lang="en-GB" dirty="0" err="1" smtClean="0"/>
                  <a:t>Creuse</a:t>
                </a:r>
                <a:r>
                  <a:rPr lang="en-GB" dirty="0" smtClean="0"/>
                  <a:t> ?</a:t>
                </a:r>
              </a:p>
              <a:p>
                <a:endParaRPr lang="fr-FR" dirty="0"/>
              </a:p>
              <a:p>
                <a:r>
                  <a:rPr lang="fr-FR" dirty="0" smtClean="0"/>
                  <a:t>Permutation – réordonner les sommets</a:t>
                </a:r>
                <a:endParaRPr lang="en-GB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88" t="-15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240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Conditions aux Bords</a:t>
            </a:r>
            <a:endParaRPr lang="en-GB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Halfedge</a:t>
            </a:r>
            <a:r>
              <a:rPr lang="fr-FR" dirty="0" smtClean="0"/>
              <a:t> Représentation avec des bords</a:t>
            </a:r>
          </a:p>
          <a:p>
            <a:endParaRPr lang="fr-FR" dirty="0"/>
          </a:p>
          <a:p>
            <a:r>
              <a:rPr lang="fr-FR" dirty="0" smtClean="0"/>
              <a:t>Condition de </a:t>
            </a:r>
            <a:r>
              <a:rPr lang="fr-FR" altLang="zh-CN" dirty="0" smtClean="0"/>
              <a:t>Neumann</a:t>
            </a:r>
            <a:endParaRPr lang="fr-FR" altLang="zh-CN" dirty="0"/>
          </a:p>
          <a:p>
            <a:endParaRPr lang="fr-FR" dirty="0" smtClean="0"/>
          </a:p>
          <a:p>
            <a:r>
              <a:rPr lang="fr-FR" dirty="0" smtClean="0"/>
              <a:t>Condition de Dirichlet</a:t>
            </a:r>
          </a:p>
          <a:p>
            <a:endParaRPr lang="fr-FR" dirty="0"/>
          </a:p>
          <a:p>
            <a:r>
              <a:rPr lang="fr-FR" dirty="0" smtClean="0"/>
              <a:t>Interpolation</a:t>
            </a:r>
            <a:endParaRPr lang="en-GB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020" y="1937380"/>
            <a:ext cx="4398301" cy="439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00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de </a:t>
            </a:r>
            <a:r>
              <a:rPr lang="fr-FR" dirty="0" err="1" smtClean="0"/>
              <a:t>Mesh</a:t>
            </a:r>
            <a:endParaRPr lang="en-GB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Fentes de UV</a:t>
            </a:r>
          </a:p>
          <a:p>
            <a:endParaRPr lang="fr-FR" dirty="0"/>
          </a:p>
          <a:p>
            <a:endParaRPr lang="fr-FR" altLang="zh-CN" dirty="0" smtClean="0"/>
          </a:p>
          <a:p>
            <a:endParaRPr lang="fr-FR" altLang="zh-CN" dirty="0" smtClean="0"/>
          </a:p>
          <a:p>
            <a:pPr marL="0" indent="0">
              <a:buNone/>
            </a:pPr>
            <a:endParaRPr lang="fr-FR" altLang="zh-CN" dirty="0"/>
          </a:p>
          <a:p>
            <a:r>
              <a:rPr lang="fr-FR" altLang="zh-CN" dirty="0" smtClean="0"/>
              <a:t>Triangles obtus</a:t>
            </a:r>
          </a:p>
          <a:p>
            <a:pPr marL="457200" lvl="1" indent="0">
              <a:buNone/>
            </a:pPr>
            <a:r>
              <a:rPr lang="fr-FR" dirty="0" smtClean="0"/>
              <a:t>(Triceratops)</a:t>
            </a:r>
            <a:endParaRPr lang="en-GB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680" y="2336873"/>
            <a:ext cx="6572069" cy="2628827"/>
          </a:xfrm>
          <a:prstGeom prst="rect">
            <a:avLst/>
          </a:prstGeom>
          <a:solidFill>
            <a:schemeClr val="tx1"/>
          </a:solidFill>
          <a:effectLst>
            <a:outerShdw blurRad="292100" dist="165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2431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Multisource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dirty="0" smtClean="0"/>
                  <a:t>Simplement ajouter les valeurs de 1 dans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dirty="0" smtClean="0"/>
                  <a:t> - Chaleur initiale</a:t>
                </a:r>
              </a:p>
              <a:p>
                <a:pPr marL="457200" lvl="1" indent="0">
                  <a:buNone/>
                </a:pPr>
                <a:r>
                  <a:rPr lang="fr-FR" dirty="0" smtClean="0"/>
                  <a:t>N’est pas correct!</a:t>
                </a:r>
              </a:p>
              <a:p>
                <a:endParaRPr lang="fr-FR" dirty="0" smtClean="0"/>
              </a:p>
              <a:p>
                <a:r>
                  <a:rPr lang="fr-FR" dirty="0" smtClean="0"/>
                  <a:t>Contraintes supplémentaire 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dirty="0" smtClean="0"/>
                  <a:t> pour les sources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 smtClean="0"/>
                  <a:t> pour les sources</a:t>
                </a:r>
                <a:endParaRPr lang="en-GB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88" t="-23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78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Multisource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680321" y="2364032"/>
                <a:ext cx="9613861" cy="4373652"/>
              </a:xfrm>
            </p:spPr>
            <p:txBody>
              <a:bodyPr>
                <a:normAutofit fontScale="92500"/>
              </a:bodyPr>
              <a:lstStyle/>
              <a:p>
                <a:r>
                  <a:rPr lang="fr-FR" dirty="0" smtClean="0"/>
                  <a:t>Comment imposer des contraintes sur les sources ?</a:t>
                </a:r>
              </a:p>
              <a:p>
                <a:r>
                  <a:rPr lang="fr-FR" dirty="0"/>
                  <a:t>Ré</a:t>
                </a:r>
                <a:r>
                  <a:rPr lang="fr-FR" dirty="0" smtClean="0"/>
                  <a:t>soudre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𝐴𝑢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fr-FR" dirty="0" smtClean="0"/>
                  <a:t> en imposant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fr-FR" dirty="0" smtClean="0"/>
                  <a:t> :</a:t>
                </a:r>
              </a:p>
              <a:p>
                <a:endParaRPr lang="fr-FR" dirty="0" smtClean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fr-FR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fr-FR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fr-FR" b="0" i="1" smtClean="0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e>
                                  <m:e/>
                                </m:mr>
                                <m:mr>
                                  <m:e/>
                                  <m:e>
                                    <m:r>
                                      <a:rPr lang="fr-FR" i="1" smtClean="0">
                                        <a:latin typeface="Cambria Math" panose="02040503050406030204" pitchFamily="18" charset="0"/>
                                      </a:rPr>
                                      <m:t>⋱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fr-FR" i="1" smtClean="0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/>
                                  <m:e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/>
                                  <m:e/>
                                </m:mr>
                              </m:m>
                            </m:e>
                          </m:mr>
                          <m:mr>
                            <m:e>
                              <m:r>
                                <a:rPr lang="fr-FR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fr-FR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fr-FR" b="0" i="1" smtClean="0">
                                            <a:latin typeface="Cambria Math" panose="02040503050406030204" pitchFamily="18" charset="0"/>
                                          </a:rPr>
                                          <m:t>𝑖𝑖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⋯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fr-FR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fr-FR" b="0" i="1" smtClean="0">
                                            <a:latin typeface="Cambria Math" panose="02040503050406030204" pitchFamily="18" charset="0"/>
                                          </a:rPr>
                                          <m:t>𝑖𝑗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r>
                                      <a:rPr lang="fr-FR" i="1" smtClean="0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⋱</m:t>
                                    </m:r>
                                  </m:e>
                                  <m:e>
                                    <m:r>
                                      <a:rPr lang="fr-FR" i="1" smtClean="0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fr-FR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fr-FR" b="0" i="1" smtClean="0">
                                            <a:latin typeface="Cambria Math" panose="02040503050406030204" pitchFamily="18" charset="0"/>
                                          </a:rPr>
                                          <m:t>𝑗𝑖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fr-FR" i="1" smtClean="0">
                                        <a:latin typeface="Cambria Math" panose="02040503050406030204" pitchFamily="18" charset="0"/>
                                      </a:rPr>
                                      <m:t>⋯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fr-FR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fr-FR" b="0" i="1" smtClean="0">
                                            <a:latin typeface="Cambria Math" panose="02040503050406030204" pitchFamily="18" charset="0"/>
                                          </a:rPr>
                                          <m:t>𝑗𝑗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  <m:e>
                              <m:r>
                                <a:rPr lang="fr-FR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/>
                                  <m:e/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/>
                                </m:mr>
                              </m:m>
                            </m:e>
                            <m:e>
                              <m:r>
                                <a:rPr lang="fr-FR" i="1" smtClean="0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fr-FR" i="1" smtClean="0">
                                        <a:latin typeface="Cambria Math" panose="02040503050406030204" pitchFamily="18" charset="0"/>
                                      </a:rPr>
                                      <m:t>⋱</m:t>
                                    </m:r>
                                  </m:e>
                                  <m:e/>
                                </m:mr>
                                <m:mr>
                                  <m:e/>
                                  <m:e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𝑛𝑛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r>
                                      <a:rPr lang="fr-FR" i="1" smtClean="0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fr-FR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0" i="1" smtClean="0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fr-FR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r>
                                      <a:rPr lang="fr-FR" i="1" smtClean="0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fr-FR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0" i="1" smtClean="0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fr-FR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fr-FR" i="1" smtClean="0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b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b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b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b>
                                        <m:r>
                                          <a:rPr lang="fr-FR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endParaRPr lang="fr-FR" dirty="0" smtClean="0"/>
              </a:p>
              <a:p>
                <a:endParaRPr lang="fr-FR" altLang="zh-CN" dirty="0" smtClean="0"/>
              </a:p>
              <a:p>
                <a:r>
                  <a:rPr lang="fr-FR" altLang="zh-CN" dirty="0" smtClean="0"/>
                  <a:t>Réduction </a:t>
                </a:r>
                <a:r>
                  <a:rPr lang="fr-FR" altLang="zh-CN" dirty="0"/>
                  <a:t>de l’</a:t>
                </a:r>
                <a:r>
                  <a:rPr lang="fr-FR" altLang="zh-CN" dirty="0" err="1"/>
                  <a:t>éfficacité</a:t>
                </a:r>
                <a:endParaRPr lang="en-GB" altLang="zh-CN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0321" y="2364032"/>
                <a:ext cx="9613861" cy="4373652"/>
              </a:xfrm>
              <a:blipFill rotWithShape="0">
                <a:blip r:embed="rId2"/>
                <a:stretch>
                  <a:fillRect l="-761" t="-1813" b="-18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e 16"/>
          <p:cNvGrpSpPr/>
          <p:nvPr/>
        </p:nvGrpSpPr>
        <p:grpSpPr>
          <a:xfrm>
            <a:off x="1149789" y="3402317"/>
            <a:ext cx="5955668" cy="2695455"/>
            <a:chOff x="1149789" y="3402317"/>
            <a:chExt cx="5955668" cy="2695455"/>
          </a:xfrm>
        </p:grpSpPr>
        <p:grpSp>
          <p:nvGrpSpPr>
            <p:cNvPr id="15" name="Groupe 14"/>
            <p:cNvGrpSpPr/>
            <p:nvPr/>
          </p:nvGrpSpPr>
          <p:grpSpPr>
            <a:xfrm>
              <a:off x="1149789" y="3402317"/>
              <a:ext cx="4083113" cy="2695455"/>
              <a:chOff x="1312752" y="3013018"/>
              <a:chExt cx="4083113" cy="2695455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498757" y="3794359"/>
                <a:ext cx="497940" cy="37383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 1</a:t>
                </a:r>
                <a:endParaRPr 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ZoneTexte 10"/>
                  <p:cNvSpPr txBox="1"/>
                  <p:nvPr/>
                </p:nvSpPr>
                <p:spPr>
                  <a:xfrm>
                    <a:off x="1312752" y="3794359"/>
                    <a:ext cx="1240323" cy="369332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1" name="ZoneTexte 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12752" y="3794359"/>
                    <a:ext cx="1240323" cy="369332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ZoneTexte 11"/>
                  <p:cNvSpPr txBox="1"/>
                  <p:nvPr/>
                </p:nvSpPr>
                <p:spPr>
                  <a:xfrm>
                    <a:off x="2934911" y="3794359"/>
                    <a:ext cx="2460954" cy="369332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solidFill>
                      <a:schemeClr val="accent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  <m:e>
                                      <m: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/>
                                  </m:mr>
                                </m:m>
                              </m:e>
                              <m:e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2" name="ZoneTexte 1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34911" y="3794359"/>
                    <a:ext cx="2460954" cy="369332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  <a:ln>
                    <a:solidFill>
                      <a:schemeClr val="accent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ZoneTexte 12"/>
                  <p:cNvSpPr txBox="1"/>
                  <p:nvPr/>
                </p:nvSpPr>
                <p:spPr>
                  <a:xfrm>
                    <a:off x="2594753" y="3013018"/>
                    <a:ext cx="381836" cy="824906"/>
                  </a:xfrm>
                  <a:prstGeom prst="rect">
                    <a:avLst/>
                  </a:prstGeom>
                  <a:solidFill>
                    <a:schemeClr val="accent1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3" name="ZoneTexte 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94753" y="3013018"/>
                    <a:ext cx="381836" cy="824906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ZoneTexte 13"/>
                  <p:cNvSpPr txBox="1"/>
                  <p:nvPr/>
                </p:nvSpPr>
                <p:spPr>
                  <a:xfrm>
                    <a:off x="2553075" y="4163691"/>
                    <a:ext cx="465192" cy="1544782"/>
                  </a:xfrm>
                  <a:prstGeom prst="rect">
                    <a:avLst/>
                  </a:prstGeom>
                  <a:solidFill>
                    <a:schemeClr val="accent1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i="1" smtClean="0">
                                                <a:latin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  <m:mr>
                                          <m:e/>
                                        </m:mr>
                                      </m:m>
                                    </m:e>
                                  </m:mr>
                                  <m:mr>
                                    <m:e/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oMath>
                      </m:oMathPara>
                    </a14:m>
                    <a:endParaRPr lang="en-US" dirty="0" smtClean="0"/>
                  </a:p>
                </p:txBody>
              </p:sp>
            </mc:Choice>
            <mc:Fallback xmlns="">
              <p:sp>
                <p:nvSpPr>
                  <p:cNvPr id="14" name="ZoneTexte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53075" y="4163691"/>
                    <a:ext cx="465192" cy="1544782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6" name="Rectangle 15"/>
            <p:cNvSpPr/>
            <p:nvPr/>
          </p:nvSpPr>
          <p:spPr>
            <a:xfrm>
              <a:off x="6607517" y="4181408"/>
              <a:ext cx="497940" cy="3738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k</a:t>
              </a:r>
              <a:endParaRPr lang="en-US" dirty="0"/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7287768" y="3556568"/>
            <a:ext cx="704088" cy="2310832"/>
            <a:chOff x="7287768" y="3556568"/>
            <a:chExt cx="704088" cy="23108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Rectangle 17"/>
                <p:cNvSpPr/>
                <p:nvPr/>
              </p:nvSpPr>
              <p:spPr>
                <a:xfrm>
                  <a:off x="7287768" y="4794056"/>
                  <a:ext cx="704088" cy="36316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dirty="0" smtClean="0"/>
                    <a:t>-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𝑗𝑖</m:t>
                          </m:r>
                        </m:sub>
                      </m:sSub>
                    </m:oMath>
                  </a14:m>
                  <a:r>
                    <a:rPr lang="en-US" dirty="0" smtClean="0"/>
                    <a:t>k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18" name="Rectangle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7768" y="4794056"/>
                  <a:ext cx="704088" cy="363160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3478" t="-13333" r="-2609" b="-21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7287768" y="3556568"/>
                  <a:ext cx="704088" cy="36316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dirty="0" smtClean="0"/>
                    <a:t>-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7768" y="3556568"/>
                  <a:ext cx="704088" cy="363160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7826" t="-10000" b="-25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7293864" y="5504240"/>
                  <a:ext cx="697992" cy="36316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dirty="0" smtClean="0"/>
                    <a:t>-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𝑛𝑖</m:t>
                          </m:r>
                        </m:sub>
                      </m:sSub>
                    </m:oMath>
                  </a14:m>
                  <a:r>
                    <a:rPr lang="en-US" dirty="0" smtClean="0"/>
                    <a:t>k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93864" y="5504240"/>
                  <a:ext cx="697992" cy="363160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7895" t="-11667" r="-7018" b="-25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ZoneTexte 21"/>
              <p:cNvSpPr txBox="1"/>
              <p:nvPr/>
            </p:nvSpPr>
            <p:spPr>
              <a:xfrm>
                <a:off x="8562537" y="3279569"/>
                <a:ext cx="2118721" cy="672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fr-FR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𝑗𝑙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𝑗𝑖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2537" y="3279569"/>
                <a:ext cx="2118721" cy="67223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Flèche vers le bas 23"/>
          <p:cNvSpPr/>
          <p:nvPr/>
        </p:nvSpPr>
        <p:spPr>
          <a:xfrm>
            <a:off x="9489142" y="4053528"/>
            <a:ext cx="283464" cy="6126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ZoneTexte 24"/>
              <p:cNvSpPr txBox="1"/>
              <p:nvPr/>
            </p:nvSpPr>
            <p:spPr>
              <a:xfrm>
                <a:off x="8562537" y="4898631"/>
                <a:ext cx="2063642" cy="672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fr-FR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𝑗𝑙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e>
                      </m:nary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𝑗𝑖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ZoneText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2537" y="4898631"/>
                <a:ext cx="2063642" cy="67223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565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Backtracking</a:t>
            </a:r>
            <a:r>
              <a:rPr lang="fr-FR" dirty="0" smtClean="0"/>
              <a:t> - Navigation</a:t>
            </a:r>
            <a:endParaRPr lang="en-GB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0321" y="2336872"/>
            <a:ext cx="10359855" cy="4314185"/>
          </a:xfrm>
        </p:spPr>
        <p:txBody>
          <a:bodyPr>
            <a:normAutofit/>
          </a:bodyPr>
          <a:lstStyle/>
          <a:p>
            <a:r>
              <a:rPr lang="fr-FR" dirty="0" smtClean="0"/>
              <a:t>Position sur la surface - Coordonnées barycentriques</a:t>
            </a:r>
          </a:p>
          <a:p>
            <a:pPr lvl="1"/>
            <a:r>
              <a:rPr lang="fr-FR" dirty="0" smtClean="0"/>
              <a:t>Positions</a:t>
            </a:r>
          </a:p>
          <a:p>
            <a:pPr lvl="1"/>
            <a:r>
              <a:rPr lang="fr-FR" dirty="0" smtClean="0"/>
              <a:t>Vecteurs</a:t>
            </a:r>
          </a:p>
          <a:p>
            <a:endParaRPr lang="fr-FR" dirty="0" smtClean="0"/>
          </a:p>
          <a:p>
            <a:r>
              <a:rPr lang="fr-FR" dirty="0" smtClean="0"/>
              <a:t>Algorithme </a:t>
            </a:r>
            <a:r>
              <a:rPr lang="fr-FR" dirty="0" smtClean="0"/>
              <a:t>récursif </a:t>
            </a:r>
            <a:r>
              <a:rPr lang="fr-FR" dirty="0" smtClean="0"/>
              <a:t>sur les triangles</a:t>
            </a:r>
          </a:p>
          <a:p>
            <a:pPr lvl="1"/>
            <a:r>
              <a:rPr lang="fr-FR" dirty="0" smtClean="0"/>
              <a:t>Suivre le gradient du champ de distance</a:t>
            </a:r>
          </a:p>
          <a:p>
            <a:pPr lvl="1"/>
            <a:r>
              <a:rPr lang="fr-FR" dirty="0" smtClean="0"/>
              <a:t>Trouver le bord touché</a:t>
            </a:r>
          </a:p>
          <a:p>
            <a:pPr lvl="1"/>
            <a:r>
              <a:rPr lang="fr-FR" dirty="0" smtClean="0"/>
              <a:t>Appliquer l’algorithme sur le prochain triangle avec les nouvelles coordonnées barycentriques</a:t>
            </a:r>
          </a:p>
          <a:p>
            <a:endParaRPr lang="fr-FR" dirty="0"/>
          </a:p>
          <a:p>
            <a:r>
              <a:rPr lang="fr-FR" altLang="zh-CN" dirty="0"/>
              <a:t>Petit bonhomme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689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Backtracking</a:t>
            </a:r>
            <a:r>
              <a:rPr lang="fr-FR" dirty="0"/>
              <a:t> </a:t>
            </a:r>
            <a:r>
              <a:rPr lang="fr-FR" dirty="0" smtClean="0"/>
              <a:t>- Navigation</a:t>
            </a:r>
            <a:endParaRPr lang="en-GB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zh-CN" dirty="0"/>
              <a:t>Deux cas particuliers – bordure &amp; arête convergente</a:t>
            </a:r>
          </a:p>
          <a:p>
            <a:endParaRPr lang="fr-FR" altLang="zh-CN" dirty="0"/>
          </a:p>
          <a:p>
            <a:endParaRPr lang="en-GB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493" y="3203408"/>
            <a:ext cx="6477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32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Texture </a:t>
            </a:r>
            <a:r>
              <a:rPr lang="fr-FR" dirty="0" err="1" smtClean="0"/>
              <a:t>Mapping</a:t>
            </a:r>
            <a:endParaRPr lang="en-GB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592" y="3974284"/>
            <a:ext cx="5885714" cy="1961905"/>
          </a:xfrm>
          <a:effectLst>
            <a:outerShdw blurRad="215900" dist="165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内容占位符 2"/>
          <p:cNvSpPr txBox="1">
            <a:spLocks/>
          </p:cNvSpPr>
          <p:nvPr/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Texture unidimensionnel : 2048 x 1 pixels</a:t>
            </a:r>
          </a:p>
          <a:p>
            <a:endParaRPr lang="fr-FR" dirty="0"/>
          </a:p>
          <a:p>
            <a:r>
              <a:rPr lang="fr-FR" dirty="0" smtClean="0"/>
              <a:t>UV coordonnées : U = Distance</a:t>
            </a:r>
            <a:endParaRPr lang="en-GB" dirty="0" smtClean="0"/>
          </a:p>
          <a:p>
            <a:endParaRPr lang="fr-FR" altLang="zh-CN" dirty="0"/>
          </a:p>
          <a:p>
            <a:r>
              <a:rPr lang="fr-FR" altLang="zh-CN" dirty="0" smtClean="0"/>
              <a:t>Normal &amp; autres texture</a:t>
            </a:r>
          </a:p>
          <a:p>
            <a:endParaRPr lang="fr-FR" altLang="zh-CN" dirty="0"/>
          </a:p>
          <a:p>
            <a:r>
              <a:rPr lang="fr-FR" altLang="zh-CN" dirty="0" smtClean="0"/>
              <a:t>Animation</a:t>
            </a:r>
          </a:p>
        </p:txBody>
      </p:sp>
    </p:spTree>
    <p:extLst>
      <p:ext uri="{BB962C8B-B14F-4D97-AF65-F5344CB8AC3E}">
        <p14:creationId xmlns:p14="http://schemas.microsoft.com/office/powerpoint/2010/main" val="219282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dirty="0"/>
              <a:t>Conclusion</a:t>
            </a:r>
            <a:endParaRPr lang="en-GB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zh-CN" dirty="0"/>
              <a:t>Améliorations</a:t>
            </a:r>
          </a:p>
          <a:p>
            <a:endParaRPr lang="fr-FR" altLang="zh-CN" dirty="0"/>
          </a:p>
          <a:p>
            <a:r>
              <a:rPr lang="fr-FR" altLang="zh-CN" dirty="0"/>
              <a:t>Extensions</a:t>
            </a:r>
          </a:p>
          <a:p>
            <a:endParaRPr lang="fr-FR" dirty="0" smtClean="0"/>
          </a:p>
        </p:txBody>
      </p:sp>
      <p:pic>
        <p:nvPicPr>
          <p:cNvPr id="4" name="内容占位符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548" y="2548557"/>
            <a:ext cx="5838035" cy="3598863"/>
          </a:xfrm>
          <a:prstGeom prst="rect">
            <a:avLst/>
          </a:prstGeom>
          <a:effectLst>
            <a:outerShdw blurRad="165100" dist="1524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2594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Objectif : Chercher les plus courts chemins entre deux points sur une surface</a:t>
            </a:r>
          </a:p>
          <a:p>
            <a:r>
              <a:rPr lang="fr-FR" dirty="0" smtClean="0"/>
              <a:t> </a:t>
            </a:r>
            <a:r>
              <a:rPr lang="en-US" i="1" dirty="0"/>
              <a:t>Geodesics in Heat : A New Approach to Computing Distance Based on </a:t>
            </a:r>
            <a:r>
              <a:rPr lang="en-US" i="1" dirty="0" smtClean="0"/>
              <a:t>Heat Flow</a:t>
            </a:r>
            <a:r>
              <a:rPr lang="en-US" dirty="0"/>
              <a:t> </a:t>
            </a:r>
            <a:r>
              <a:rPr lang="en-US" dirty="0" smtClean="0"/>
              <a:t>[Crane 2013</a:t>
            </a:r>
            <a:r>
              <a:rPr lang="en-US" dirty="0"/>
              <a:t>]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880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en-GB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50554"/>
          </a:xfrm>
        </p:spPr>
        <p:txBody>
          <a:bodyPr>
            <a:normAutofit/>
          </a:bodyPr>
          <a:lstStyle/>
          <a:p>
            <a:r>
              <a:rPr lang="fr-FR" dirty="0" smtClean="0"/>
              <a:t>I. Algorithme</a:t>
            </a:r>
          </a:p>
          <a:p>
            <a:r>
              <a:rPr lang="fr-FR" dirty="0" smtClean="0"/>
              <a:t>II. Implémentation</a:t>
            </a:r>
          </a:p>
          <a:p>
            <a:r>
              <a:rPr lang="fr-FR" dirty="0" smtClean="0"/>
              <a:t>III. Optimisation &amp; Généralisation</a:t>
            </a:r>
          </a:p>
          <a:p>
            <a:pPr lvl="1"/>
            <a:r>
              <a:rPr lang="fr-FR" altLang="zh-CN" dirty="0"/>
              <a:t>Décomposition de </a:t>
            </a:r>
            <a:r>
              <a:rPr lang="fr-FR" altLang="zh-CN" dirty="0" err="1"/>
              <a:t>Cholesky</a:t>
            </a:r>
            <a:endParaRPr lang="fr-FR" altLang="zh-CN" dirty="0"/>
          </a:p>
          <a:p>
            <a:pPr lvl="1"/>
            <a:r>
              <a:rPr lang="fr-FR" altLang="zh-CN" dirty="0"/>
              <a:t>Conditions aux </a:t>
            </a:r>
            <a:r>
              <a:rPr lang="fr-FR" altLang="zh-CN" dirty="0" smtClean="0"/>
              <a:t>Bords</a:t>
            </a:r>
            <a:endParaRPr lang="fr-FR" altLang="zh-CN" dirty="0"/>
          </a:p>
          <a:p>
            <a:pPr lvl="1"/>
            <a:r>
              <a:rPr lang="fr-FR" altLang="zh-CN" dirty="0" smtClean="0"/>
              <a:t>Traitement de </a:t>
            </a:r>
            <a:r>
              <a:rPr lang="fr-FR" altLang="zh-CN" dirty="0" err="1"/>
              <a:t>M</a:t>
            </a:r>
            <a:r>
              <a:rPr lang="fr-FR" altLang="zh-CN" dirty="0" err="1" smtClean="0"/>
              <a:t>esh</a:t>
            </a:r>
            <a:endParaRPr lang="fr-FR" altLang="zh-CN" dirty="0"/>
          </a:p>
          <a:p>
            <a:pPr lvl="1"/>
            <a:r>
              <a:rPr lang="fr-FR" altLang="zh-CN" dirty="0" err="1" smtClean="0"/>
              <a:t>Multisource</a:t>
            </a:r>
            <a:endParaRPr lang="fr-FR" dirty="0" smtClean="0"/>
          </a:p>
          <a:p>
            <a:r>
              <a:rPr lang="fr-FR" altLang="zh-CN" dirty="0"/>
              <a:t>IV. Travail </a:t>
            </a:r>
            <a:r>
              <a:rPr lang="fr-FR" altLang="zh-CN" dirty="0" smtClean="0"/>
              <a:t>Supplémentaire</a:t>
            </a:r>
            <a:endParaRPr lang="fr-FR" dirty="0" smtClean="0"/>
          </a:p>
          <a:p>
            <a:pPr lvl="1"/>
            <a:r>
              <a:rPr lang="fr-FR" dirty="0" smtClean="0"/>
              <a:t>Navigation</a:t>
            </a:r>
          </a:p>
          <a:p>
            <a:pPr lvl="1"/>
            <a:r>
              <a:rPr lang="fr-FR" dirty="0" smtClean="0"/>
              <a:t>Texture </a:t>
            </a:r>
            <a:r>
              <a:rPr lang="fr-FR" dirty="0" err="1" smtClean="0"/>
              <a:t>Mapping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07238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Algorithme de la méthode de chaleur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dirty="0" smtClean="0"/>
                  <a:t>Etape 1 : Résoudre l’équation de la chaleur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</m:oMath>
                </a14:m>
                <a:endParaRPr lang="fr-FR" dirty="0" smtClean="0"/>
              </a:p>
              <a:p>
                <a:pPr lvl="1"/>
                <a:r>
                  <a:rPr lang="fr-FR" dirty="0" smtClean="0"/>
                  <a:t>Approximation 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𝑖𝑑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</m:e>
                    </m:d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fr-F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fr-FR" dirty="0" smtClean="0"/>
              </a:p>
              <a:p>
                <a:endParaRPr lang="fr-FR" dirty="0"/>
              </a:p>
              <a:p>
                <a:r>
                  <a:rPr lang="fr-FR" dirty="0" smtClean="0"/>
                  <a:t>Etape 2 : Evaluer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𝛻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d>
                      <m:dPr>
                        <m:begChr m:val="|"/>
                        <m:endChr m:val="|"/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endParaRPr lang="en-US" dirty="0" smtClean="0"/>
              </a:p>
              <a:p>
                <a:endParaRPr lang="fr-FR" dirty="0"/>
              </a:p>
              <a:p>
                <a:r>
                  <a:rPr lang="fr-FR" dirty="0" smtClean="0"/>
                  <a:t>Etape 3 : Résoudre l’équation de Poisson </a:t>
                </a:r>
                <a14:m>
                  <m:oMath xmlns:m="http://schemas.openxmlformats.org/officeDocument/2006/math"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𝐷𝑖𝑣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88" t="-23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086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Algorithme sur un triangle </a:t>
            </a:r>
            <a:r>
              <a:rPr lang="fr-FR" dirty="0" err="1" smtClean="0"/>
              <a:t>mesh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fr-FR" dirty="0" smtClean="0"/>
                  <a:t>Etape 1 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𝑖𝑑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</m:e>
                    </m:d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fr-F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dirty="0" smtClean="0"/>
                  <a:t> </a:t>
                </a:r>
                <a:r>
                  <a:rPr lang="fr-FR" dirty="0" err="1" smtClean="0"/>
                  <a:t>ie</a:t>
                </a:r>
                <a:r>
                  <a:rPr lang="fr-FR" dirty="0" smtClean="0"/>
                  <a:t>.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b="0" i="1" dirty="0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𝑡𝐿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𝐿𝑢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fr-FR" i="1" dirty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/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func>
                          <m:funcPr>
                            <m:ctrlPr>
                              <a:rPr lang="fr-FR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fr-FR" dirty="0">
                                <a:latin typeface="Cambria Math" panose="02040503050406030204" pitchFamily="18" charset="0"/>
                              </a:rPr>
                              <m:t>cot</m:t>
                            </m:r>
                          </m:fName>
                          <m:e>
                            <m:sSub>
                              <m:sSubPr>
                                <m:ctrlPr>
                                  <a:rPr lang="fr-FR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</m:e>
                        </m:func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fr-FR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fr-FR" dirty="0">
                                <a:latin typeface="Cambria Math" panose="02040503050406030204" pitchFamily="18" charset="0"/>
                              </a:rPr>
                              <m:t>cot</m:t>
                            </m:r>
                          </m:fName>
                          <m:e>
                            <m:sSub>
                              <m:sSubPr>
                                <m:ctrlPr>
                                  <a:rPr lang="fr-FR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</m:e>
                        </m:func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⁡)(</m:t>
                        </m:r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fr-F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 smtClean="0"/>
                  <a:t> [MacNeal1949]</a:t>
                </a:r>
              </a:p>
              <a:p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fr-FR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fr-FR" i="1" dirty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 =</m:t>
                    </m:r>
                    <m:nary>
                      <m:naryPr>
                        <m:chr m:val="∑"/>
                        <m:supHide m:val="on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fr-FR" i="1" dirty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/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func>
                          <m:funcPr>
                            <m:ctrlPr>
                              <a:rPr lang="fr-FR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fr-FR" dirty="0">
                                <a:latin typeface="Cambria Math" panose="02040503050406030204" pitchFamily="18" charset="0"/>
                              </a:rPr>
                              <m:t>cot</m:t>
                            </m:r>
                          </m:fName>
                          <m:e>
                            <m:sSub>
                              <m:sSubPr>
                                <m:ctrlPr>
                                  <a:rPr lang="fr-FR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</m:e>
                        </m:func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fr-FR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fr-FR" dirty="0">
                                <a:latin typeface="Cambria Math" panose="02040503050406030204" pitchFamily="18" charset="0"/>
                              </a:rPr>
                              <m:t>cot</m:t>
                            </m:r>
                          </m:fName>
                          <m:e>
                            <m:sSub>
                              <m:sSubPr>
                                <m:ctrlPr>
                                  <a:rPr lang="fr-FR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</m:e>
                        </m:func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⁡)(</m:t>
                        </m:r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fr-F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fr-FR" dirty="0" smtClean="0"/>
              </a:p>
              <a:p>
                <a:endParaRPr lang="fr-FR" dirty="0" smtClean="0"/>
              </a:p>
              <a:p>
                <a:r>
                  <a:rPr lang="fr-FR" dirty="0"/>
                  <a:t>Résoudre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𝑡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dirty="0" smtClean="0"/>
                  <a:t> (à un multiplicatif </a:t>
                </a:r>
                <a14:m>
                  <m:oMath xmlns:m="http://schemas.openxmlformats.org/officeDocument/2006/math">
                    <m:r>
                      <a:rPr lang="fr-FR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fr-FR" dirty="0" smtClean="0"/>
                  <a:t> près)</a:t>
                </a: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88" t="-23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531" y="2336873"/>
            <a:ext cx="2072892" cy="1665897"/>
          </a:xfrm>
          <a:prstGeom prst="rect">
            <a:avLst/>
          </a:prstGeom>
          <a:effectLst>
            <a:outerShdw blurRad="152400" dist="1524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1244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Algorithme sur un triangle </a:t>
            </a:r>
            <a:r>
              <a:rPr lang="fr-FR" dirty="0" err="1"/>
              <a:t>mesh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fr-FR" dirty="0" smtClean="0"/>
                  <a:t>Etape 2 :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𝛻</m:t>
                    </m:r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d>
                      <m:dPr>
                        <m:begChr m:val="|"/>
                        <m:endChr m:val="|"/>
                        <m:ctrlP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fr-FR" dirty="0" smtClean="0"/>
                  <a:t> (sur chaque triangle)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fr-FR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  <m:r>
                          <a:rPr lang="fr-FR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r>
                          <a:rPr lang="fr-FR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fr-F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fr-FR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88" t="-23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820" y="2336873"/>
            <a:ext cx="2299580" cy="2761611"/>
          </a:xfrm>
          <a:prstGeom prst="rect">
            <a:avLst/>
          </a:prstGeom>
          <a:effectLst>
            <a:outerShdw blurRad="152400" dist="1524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6516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Algorithme sur un triangle </a:t>
            </a:r>
            <a:r>
              <a:rPr lang="fr-FR" dirty="0" err="1"/>
              <a:t>mesh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fr-FR" dirty="0" smtClean="0"/>
                  <a:t>Etape 3 :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𝐷𝑖𝑣</m:t>
                    </m:r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fr-FR" dirty="0" smtClean="0"/>
                  <a:t> </a:t>
                </a:r>
                <a:r>
                  <a:rPr lang="fr-FR" dirty="0" err="1" smtClean="0"/>
                  <a:t>ie</a:t>
                </a:r>
                <a:r>
                  <a:rPr lang="fr-FR" dirty="0" smtClean="0"/>
                  <a:t>.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𝐿𝑐</m:t>
                    </m:r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fr-FR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𝐷𝑖𝑣</m:t>
                    </m:r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endParaRPr lang="fr-FR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altLang="zh-CN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fr-FR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𝐷𝑖𝑣</m:t>
                        </m:r>
                        <m:r>
                          <a:rPr lang="fr-FR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fr-FR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fr-FR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fr-F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  <m:sup/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𝑐𝑜𝑡</m:t>
                        </m:r>
                        <m:sSub>
                          <m:sSubPr>
                            <m:ctrlP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nary>
                    <m:d>
                      <m:dPr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cot</m:t>
                        </m:r>
                      </m:fName>
                      <m:e>
                        <m:sSub>
                          <m:sSubPr>
                            <m:ctrlP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fr-FR" dirty="0" smtClean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88" t="-23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171" y="2336873"/>
            <a:ext cx="2419306" cy="2497677"/>
          </a:xfrm>
          <a:prstGeom prst="rect">
            <a:avLst/>
          </a:prstGeom>
          <a:effectLst>
            <a:outerShdw blurRad="152400" dist="1524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8558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Implémentation - Environnement</a:t>
            </a:r>
            <a:endParaRPr lang="en-GB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Unity</a:t>
            </a:r>
            <a:r>
              <a:rPr lang="fr-FR" dirty="0" smtClean="0"/>
              <a:t> C#</a:t>
            </a:r>
          </a:p>
          <a:p>
            <a:endParaRPr lang="fr-FR" dirty="0"/>
          </a:p>
          <a:p>
            <a:r>
              <a:rPr lang="fr-FR" dirty="0" smtClean="0"/>
              <a:t>ALGLIB</a:t>
            </a:r>
          </a:p>
          <a:p>
            <a:endParaRPr lang="fr-F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98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Implémentation</a:t>
            </a:r>
            <a:endParaRPr lang="en-GB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Conversion de </a:t>
            </a:r>
            <a:r>
              <a:rPr lang="fr-FR" dirty="0" err="1" smtClean="0"/>
              <a:t>mesh</a:t>
            </a:r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Précalculs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Résolution des équations</a:t>
            </a:r>
          </a:p>
          <a:p>
            <a:endParaRPr lang="fr-FR" dirty="0"/>
          </a:p>
          <a:p>
            <a:r>
              <a:rPr lang="fr-FR" dirty="0" smtClean="0"/>
              <a:t>Texture </a:t>
            </a:r>
            <a:r>
              <a:rPr lang="fr-FR" dirty="0" err="1"/>
              <a:t>m</a:t>
            </a:r>
            <a:r>
              <a:rPr lang="fr-FR" dirty="0" err="1" smtClean="0"/>
              <a:t>apping</a:t>
            </a:r>
            <a:r>
              <a:rPr lang="fr-FR" dirty="0" smtClean="0"/>
              <a:t> / Navigation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85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柏林">
  <a:themeElements>
    <a:clrScheme name="柏林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柏林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柏林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柏林</Template>
  <TotalTime>360</TotalTime>
  <Words>322</Words>
  <Application>Microsoft Office PowerPoint</Application>
  <PresentationFormat>Grand écran</PresentationFormat>
  <Paragraphs>130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宋体</vt:lpstr>
      <vt:lpstr>Arial</vt:lpstr>
      <vt:lpstr>Cambria Math</vt:lpstr>
      <vt:lpstr>Trebuchet MS</vt:lpstr>
      <vt:lpstr>柏林</vt:lpstr>
      <vt:lpstr>Geodesics in Heat</vt:lpstr>
      <vt:lpstr>Introduction</vt:lpstr>
      <vt:lpstr>Plan</vt:lpstr>
      <vt:lpstr>Algorithme de la méthode de chaleur</vt:lpstr>
      <vt:lpstr>Algorithme sur un triangle mesh</vt:lpstr>
      <vt:lpstr>Algorithme sur un triangle mesh</vt:lpstr>
      <vt:lpstr>Algorithme sur un triangle mesh</vt:lpstr>
      <vt:lpstr>Implémentation - Environnement</vt:lpstr>
      <vt:lpstr>Implémentation</vt:lpstr>
      <vt:lpstr>Décomposition de Cholesky vs LinCG</vt:lpstr>
      <vt:lpstr>Décomposition de Cholesky vs LinCG</vt:lpstr>
      <vt:lpstr>Conditions aux Bords</vt:lpstr>
      <vt:lpstr>Traitement de Mesh</vt:lpstr>
      <vt:lpstr>Multisource</vt:lpstr>
      <vt:lpstr>Multisource</vt:lpstr>
      <vt:lpstr>Backtracking - Navigation</vt:lpstr>
      <vt:lpstr>Backtracking - Navigation</vt:lpstr>
      <vt:lpstr>Texture Mapping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Geodesics in Heat</dc:title>
  <dc:creator>Ruoqi He</dc:creator>
  <cp:lastModifiedBy>Chia-Man Hung</cp:lastModifiedBy>
  <cp:revision>26</cp:revision>
  <dcterms:created xsi:type="dcterms:W3CDTF">2015-11-29T13:36:25Z</dcterms:created>
  <dcterms:modified xsi:type="dcterms:W3CDTF">2015-11-29T19:39:31Z</dcterms:modified>
</cp:coreProperties>
</file>