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3" r:id="rId9"/>
    <p:sldId id="270" r:id="rId10"/>
    <p:sldId id="266" r:id="rId11"/>
    <p:sldId id="267" r:id="rId12"/>
    <p:sldId id="268" r:id="rId13"/>
    <p:sldId id="269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82" r:id="rId23"/>
    <p:sldId id="283" r:id="rId24"/>
    <p:sldId id="284" r:id="rId25"/>
    <p:sldId id="281" r:id="rId26"/>
    <p:sldId id="280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13" autoAdjust="0"/>
  </p:normalViewPr>
  <p:slideViewPr>
    <p:cSldViewPr snapToGrid="0">
      <p:cViewPr varScale="1">
        <p:scale>
          <a:sx n="74" d="100"/>
          <a:sy n="74" d="100"/>
        </p:scale>
        <p:origin x="9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B7DE-625E-4EC2-835C-080450F05F15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94140-FEFA-433E-98A0-950B7A3829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Malgré</a:t>
            </a:r>
            <a:r>
              <a:rPr lang="fr-FR" baseline="0" smtClean="0"/>
              <a:t> </a:t>
            </a:r>
            <a:r>
              <a:rPr lang="fr-FR" baseline="0" dirty="0" smtClean="0"/>
              <a:t>ça, </a:t>
            </a:r>
            <a:r>
              <a:rPr lang="fr-FR" dirty="0" smtClean="0"/>
              <a:t>A* plus</a:t>
            </a:r>
            <a:r>
              <a:rPr lang="fr-FR" baseline="0" dirty="0" smtClean="0"/>
              <a:t> souvent jeux vidéo, très efficace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4140-FEFA-433E-98A0-950B7A382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Après recherche </a:t>
            </a:r>
            <a:r>
              <a:rPr lang="fr-FR" dirty="0" err="1" smtClean="0"/>
              <a:t>bibio</a:t>
            </a:r>
            <a:endParaRPr lang="fr-FR" dirty="0" smtClean="0"/>
          </a:p>
          <a:p>
            <a:r>
              <a:rPr lang="fr-FR" dirty="0" smtClean="0"/>
              <a:t>Pas</a:t>
            </a:r>
            <a:r>
              <a:rPr lang="fr-FR" baseline="0" dirty="0" smtClean="0"/>
              <a:t> de 3d exact</a:t>
            </a:r>
          </a:p>
          <a:p>
            <a:r>
              <a:rPr lang="fr-FR" baseline="0" dirty="0" smtClean="0"/>
              <a:t>Considérer cas simples pour nous inspirer</a:t>
            </a:r>
          </a:p>
          <a:p>
            <a:r>
              <a:rPr lang="fr-FR" baseline="0" dirty="0" smtClean="0"/>
              <a:t>Anya est un </a:t>
            </a:r>
            <a:r>
              <a:rPr lang="fr-FR" baseline="0" dirty="0" err="1" smtClean="0"/>
              <a:t>algo</a:t>
            </a:r>
            <a:r>
              <a:rPr lang="fr-FR" baseline="0" dirty="0" smtClean="0"/>
              <a:t> en grille 2D qui est basé sur A* en considérant des segments horizontaux comme des sommets. La structure ressemble à celle des fenêtres. Trop compliqué en 3D.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4140-FEFA-433E-98A0-950B7A3829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9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Extension de </a:t>
            </a:r>
            <a:r>
              <a:rPr lang="fr-FR" dirty="0" err="1" smtClean="0"/>
              <a:t>Dijsktra</a:t>
            </a:r>
            <a:endParaRPr lang="fr-FR" dirty="0" smtClean="0"/>
          </a:p>
          <a:p>
            <a:r>
              <a:rPr lang="fr-FR" dirty="0" smtClean="0"/>
              <a:t>On</a:t>
            </a:r>
            <a:r>
              <a:rPr lang="fr-FR" baseline="0" dirty="0" smtClean="0"/>
              <a:t> commence par un point source + ajouter ses voisins dans open</a:t>
            </a:r>
          </a:p>
          <a:p>
            <a:r>
              <a:rPr lang="fr-FR" baseline="0" dirty="0" err="1" smtClean="0"/>
              <a:t>Closed</a:t>
            </a:r>
            <a:endParaRPr lang="fr-FR" baseline="0" dirty="0" smtClean="0"/>
          </a:p>
          <a:p>
            <a:r>
              <a:rPr lang="fr-FR" baseline="0" dirty="0" err="1" smtClean="0"/>
              <a:t>Dijsktra</a:t>
            </a:r>
            <a:r>
              <a:rPr lang="fr-FR" baseline="0" dirty="0" smtClean="0"/>
              <a:t> : on prend à chaque fois dans la liste open le sommet avec la distance parcourue la plus petite, g</a:t>
            </a:r>
          </a:p>
          <a:p>
            <a:r>
              <a:rPr lang="fr-FR" baseline="0" dirty="0" smtClean="0"/>
              <a:t>A* : le plus probable, somme g h distance estimée</a:t>
            </a:r>
          </a:p>
          <a:p>
            <a:r>
              <a:rPr lang="fr-FR" baseline="0" dirty="0" smtClean="0"/>
              <a:t>S’arrête quand destination exploitée ou open vide</a:t>
            </a:r>
          </a:p>
          <a:p>
            <a:r>
              <a:rPr lang="fr-FR" baseline="0" dirty="0" smtClean="0"/>
              <a:t>H admissible</a:t>
            </a:r>
          </a:p>
          <a:p>
            <a:r>
              <a:rPr lang="fr-FR" baseline="0" dirty="0" smtClean="0"/>
              <a:t>Distance euclidienne</a:t>
            </a:r>
          </a:p>
          <a:p>
            <a:r>
              <a:rPr lang="fr-FR" baseline="0" dirty="0" smtClean="0"/>
              <a:t>Plus court chemin exact dans un graphe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4140-FEFA-433E-98A0-950B7A3829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6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</a:t>
            </a:r>
            <a:r>
              <a:rPr lang="fr-FR" baseline="0" dirty="0" smtClean="0"/>
              <a:t> variant de A*</a:t>
            </a:r>
          </a:p>
          <a:p>
            <a:r>
              <a:rPr lang="fr-FR" baseline="0" dirty="0" smtClean="0"/>
              <a:t>Différence :  tout pair de sommets visibles entre eux peut être relié</a:t>
            </a:r>
            <a:endParaRPr lang="fr-FR" dirty="0" smtClean="0"/>
          </a:p>
          <a:p>
            <a:r>
              <a:rPr lang="fr-FR" dirty="0" smtClean="0"/>
              <a:t>Quand</a:t>
            </a:r>
            <a:r>
              <a:rPr lang="fr-FR" baseline="0" dirty="0" smtClean="0"/>
              <a:t> on exploite un sommet + ajoute ses voisins</a:t>
            </a:r>
          </a:p>
          <a:p>
            <a:r>
              <a:rPr lang="fr-FR" baseline="0" dirty="0" smtClean="0"/>
              <a:t>Dessin sur tableau</a:t>
            </a:r>
          </a:p>
          <a:p>
            <a:r>
              <a:rPr lang="fr-FR" baseline="0" dirty="0" smtClean="0"/>
              <a:t>On teste si un voisin est visible depuis le parent de ce sommet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4140-FEFA-433E-98A0-950B7A3829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partie la plus couteuse dans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Theta</a:t>
            </a:r>
            <a:r>
              <a:rPr lang="fr-FR" baseline="0" dirty="0" smtClean="0"/>
              <a:t>* est le test de visibilité.</a:t>
            </a:r>
          </a:p>
          <a:p>
            <a:r>
              <a:rPr lang="fr-FR" baseline="0" dirty="0" err="1" smtClean="0"/>
              <a:t>Lazy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Theta</a:t>
            </a:r>
            <a:r>
              <a:rPr lang="fr-FR" baseline="0" dirty="0" smtClean="0"/>
              <a:t>* est un variant de </a:t>
            </a:r>
            <a:r>
              <a:rPr lang="fr-FR" baseline="0" dirty="0" err="1" smtClean="0"/>
              <a:t>Theta</a:t>
            </a:r>
            <a:r>
              <a:rPr lang="fr-FR" baseline="0" dirty="0" smtClean="0"/>
              <a:t>* qui réduit considérablement le nombre de tests de visibilité.</a:t>
            </a:r>
          </a:p>
          <a:p>
            <a:r>
              <a:rPr lang="fr-FR" baseline="0" dirty="0" smtClean="0"/>
              <a:t>Quand on explore un sommet et quand on ajoute ses voisins dans la liste open, on suppose directement que le parent de ses voisins est le parent de ce sommet.</a:t>
            </a:r>
          </a:p>
          <a:p>
            <a:r>
              <a:rPr lang="fr-FR" baseline="0" dirty="0" smtClean="0"/>
              <a:t>Et c’est au moment où on explore ses voisins qu’on vérifie si son parent est visible. Sinon, on retrouve son vrai parent.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4140-FEFA-433E-98A0-950B7A3829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4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34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8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1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3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3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1B3B92-DE66-4099-AF63-5C3BB0493DA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D11E-25CF-4B5E-B26A-C18C333B1B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2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Pathfinding</a:t>
            </a:r>
            <a:r>
              <a:rPr lang="en-US" altLang="zh-TW" dirty="0" smtClean="0"/>
              <a:t> in </a:t>
            </a:r>
            <a:br>
              <a:rPr lang="en-US" altLang="zh-TW" dirty="0" smtClean="0"/>
            </a:br>
            <a:r>
              <a:rPr lang="en-US" altLang="zh-TW" dirty="0" smtClean="0"/>
              <a:t>3D Space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Ruoqi</a:t>
            </a:r>
            <a:r>
              <a:rPr lang="en-US" dirty="0" smtClean="0"/>
              <a:t> He &amp; Chia-Man 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Algorithmes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272722" cy="4195481"/>
          </a:xfrm>
        </p:spPr>
        <p:txBody>
          <a:bodyPr>
            <a:normAutofit/>
          </a:bodyPr>
          <a:lstStyle/>
          <a:p>
            <a:r>
              <a:rPr lang="fr-FR" dirty="0" smtClean="0"/>
              <a:t>A* (1968 Hart)</a:t>
            </a:r>
          </a:p>
          <a:p>
            <a:endParaRPr lang="fr-FR" dirty="0"/>
          </a:p>
        </p:txBody>
      </p:sp>
      <p:pic>
        <p:nvPicPr>
          <p:cNvPr id="4098" name="Picture 2" descr="https://upload.wikimedia.org/wikipedia/commons/5/5d/Astar_progress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42" y="3694079"/>
            <a:ext cx="2000250" cy="20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13" y="212087"/>
            <a:ext cx="3979602" cy="639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71650" y="2484684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  <a:r>
              <a:rPr lang="fr-FR" dirty="0" smtClean="0"/>
              <a:t> admissible si </a:t>
            </a:r>
          </a:p>
          <a:p>
            <a:r>
              <a:rPr lang="fr-FR" dirty="0" smtClean="0"/>
              <a:t>    pas de </a:t>
            </a:r>
            <a:r>
              <a:rPr lang="fr-FR" dirty="0" err="1" smtClean="0"/>
              <a:t>sur-estimation</a:t>
            </a:r>
            <a:r>
              <a:rPr lang="fr-FR" dirty="0" smtClean="0"/>
              <a:t> et </a:t>
            </a:r>
          </a:p>
          <a:p>
            <a:r>
              <a:rPr lang="fr-FR" dirty="0" smtClean="0"/>
              <a:t>    h(y) &lt;= h(x) + d(x, y</a:t>
            </a:r>
            <a:r>
              <a:rPr lang="fr-F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Algorithmes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Theta</a:t>
            </a:r>
            <a:r>
              <a:rPr lang="fr-FR" dirty="0" smtClean="0"/>
              <a:t>* (2007 Nash)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19" y="2990659"/>
            <a:ext cx="4471650" cy="279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Navigation 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1" y="3287980"/>
            <a:ext cx="4934008" cy="219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Algorithmes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Lazy</a:t>
            </a:r>
            <a:r>
              <a:rPr lang="fr-FR" dirty="0" smtClean="0"/>
              <a:t> </a:t>
            </a:r>
            <a:r>
              <a:rPr lang="fr-FR" dirty="0" err="1" smtClean="0"/>
              <a:t>Theta</a:t>
            </a:r>
            <a:r>
              <a:rPr lang="fr-FR" dirty="0" smtClean="0"/>
              <a:t>* (2010 Nash)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/>
          <a:stretch/>
        </p:blipFill>
        <p:spPr>
          <a:xfrm>
            <a:off x="7101190" y="144710"/>
            <a:ext cx="3140089" cy="662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349"/>
          <a:stretch/>
        </p:blipFill>
        <p:spPr>
          <a:xfrm>
            <a:off x="1534962" y="3192289"/>
            <a:ext cx="381351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5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Implémentation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Construction de l’</a:t>
            </a:r>
            <a:r>
              <a:rPr lang="fr-FR" dirty="0" err="1" smtClean="0"/>
              <a:t>octree</a:t>
            </a:r>
            <a:endParaRPr lang="fr-FR" dirty="0" smtClean="0"/>
          </a:p>
          <a:p>
            <a:pPr lvl="1"/>
            <a:r>
              <a:rPr lang="fr-FR" dirty="0" smtClean="0"/>
              <a:t>Intersection triangle-cube</a:t>
            </a:r>
          </a:p>
          <a:p>
            <a:pPr lvl="1"/>
            <a:r>
              <a:rPr lang="fr-FR" dirty="0"/>
              <a:t>Progressive </a:t>
            </a:r>
            <a:r>
              <a:rPr lang="fr-FR" dirty="0" err="1" smtClean="0"/>
              <a:t>octree</a:t>
            </a:r>
            <a:endParaRPr lang="fr-FR" dirty="0" smtClean="0"/>
          </a:p>
          <a:p>
            <a:r>
              <a:rPr lang="fr-FR" dirty="0" smtClean="0"/>
              <a:t>Construction du graphe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15077" y="5621892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Graphe dual (pas standard)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42985" y="562189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Edge</a:t>
            </a:r>
            <a:r>
              <a:rPr lang="fr-FR" dirty="0" smtClean="0"/>
              <a:t>-corner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7" y="3810000"/>
            <a:ext cx="10635095" cy="16954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388567" y="562189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Crossed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Implémentation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Line of </a:t>
            </a:r>
            <a:r>
              <a:rPr lang="fr-FR" dirty="0" err="1" smtClean="0"/>
              <a:t>sight</a:t>
            </a:r>
            <a:endParaRPr lang="fr-FR" dirty="0" smtClean="0"/>
          </a:p>
          <a:p>
            <a:pPr lvl="1"/>
            <a:r>
              <a:rPr lang="fr-FR" dirty="0" smtClean="0"/>
              <a:t>Rapide</a:t>
            </a:r>
          </a:p>
          <a:p>
            <a:pPr lvl="1"/>
            <a:r>
              <a:rPr lang="fr-FR" dirty="0" smtClean="0"/>
              <a:t>Robuste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10" y="1853248"/>
            <a:ext cx="3315101" cy="331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15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Implémentation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Injection de source et de destination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99" y="3102908"/>
            <a:ext cx="8667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</a:t>
            </a:r>
            <a:r>
              <a:rPr lang="fr-FR" dirty="0" smtClean="0"/>
              <a:t>Implémentation - Optimisation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Eviter de la recherche exhaustive</a:t>
            </a:r>
          </a:p>
          <a:p>
            <a:pPr lvl="1"/>
            <a:r>
              <a:rPr lang="fr-FR" dirty="0" smtClean="0"/>
              <a:t>Pré-calcul des parties connexes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Implémentation - Optimisation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Multisource</a:t>
            </a:r>
            <a:endParaRPr lang="fr-FR" dirty="0" smtClean="0"/>
          </a:p>
          <a:p>
            <a:pPr lvl="1"/>
            <a:r>
              <a:rPr lang="fr-FR" dirty="0" smtClean="0"/>
              <a:t>Réutilisation des informations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8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Implémentation </a:t>
            </a:r>
            <a:r>
              <a:rPr lang="fr-FR" dirty="0" smtClean="0"/>
              <a:t>- Extension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 dans des jeux vidéos</a:t>
            </a:r>
          </a:p>
          <a:p>
            <a:pPr lvl="1"/>
            <a:r>
              <a:rPr lang="fr-FR" dirty="0" smtClean="0"/>
              <a:t>Suivi des </a:t>
            </a:r>
            <a:r>
              <a:rPr lang="fr-FR" dirty="0" err="1" smtClean="0"/>
              <a:t>waypoints</a:t>
            </a:r>
            <a:endParaRPr lang="fr-FR" dirty="0" smtClean="0"/>
          </a:p>
          <a:p>
            <a:pPr lvl="1"/>
            <a:r>
              <a:rPr lang="fr-FR" dirty="0" smtClean="0"/>
              <a:t>Répulsion</a:t>
            </a:r>
          </a:p>
          <a:p>
            <a:pPr lvl="1"/>
            <a:r>
              <a:rPr lang="fr-FR" dirty="0" err="1" smtClean="0"/>
              <a:t>Replannification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65" y="205291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Résultats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2" y="2190108"/>
            <a:ext cx="813435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411" y="1875783"/>
            <a:ext cx="27432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237662" y="4957738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Rouge : A*</a:t>
            </a:r>
          </a:p>
          <a:p>
            <a:pPr algn="ctr"/>
            <a:r>
              <a:rPr lang="fr-FR" dirty="0" smtClean="0"/>
              <a:t>Vert :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</a:p>
          <a:p>
            <a:pPr algn="ctr"/>
            <a:r>
              <a:rPr lang="fr-FR" dirty="0" smtClean="0"/>
              <a:t>Bleu : </a:t>
            </a:r>
            <a:r>
              <a:rPr lang="fr-FR" dirty="0" err="1" smtClean="0"/>
              <a:t>Lazy</a:t>
            </a:r>
            <a:r>
              <a:rPr lang="fr-FR" dirty="0" smtClean="0"/>
              <a:t>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US" dirty="0" smtClean="0"/>
          </a:p>
          <a:p>
            <a:r>
              <a:rPr lang="en-US" dirty="0" smtClean="0"/>
              <a:t>I. </a:t>
            </a:r>
            <a:r>
              <a:rPr lang="en-US" dirty="0" err="1" smtClean="0"/>
              <a:t>Etat</a:t>
            </a:r>
            <a:r>
              <a:rPr lang="en-US" dirty="0" smtClean="0"/>
              <a:t> de </a:t>
            </a:r>
            <a:r>
              <a:rPr lang="en-US" dirty="0" err="1" smtClean="0"/>
              <a:t>l’art</a:t>
            </a:r>
            <a:endParaRPr lang="en-US" dirty="0" smtClean="0"/>
          </a:p>
          <a:p>
            <a:r>
              <a:rPr lang="fr-FR" dirty="0" smtClean="0"/>
              <a:t>II. Algorithmes</a:t>
            </a:r>
          </a:p>
          <a:p>
            <a:r>
              <a:rPr lang="fr-FR" dirty="0" smtClean="0"/>
              <a:t>III. Implémentation dans l’espace 3D</a:t>
            </a:r>
          </a:p>
          <a:p>
            <a:r>
              <a:rPr lang="fr-FR" dirty="0" smtClean="0"/>
              <a:t>IV. Résultats</a:t>
            </a:r>
          </a:p>
          <a:p>
            <a:r>
              <a:rPr lang="fr-FR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Résultats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91" y="590093"/>
            <a:ext cx="5145013" cy="278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79" y="3730390"/>
            <a:ext cx="774382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840420" y="2340620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Rouge : A*</a:t>
            </a:r>
          </a:p>
          <a:p>
            <a:pPr algn="r"/>
            <a:r>
              <a:rPr lang="fr-FR" dirty="0" smtClean="0"/>
              <a:t>Vert :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</a:p>
          <a:p>
            <a:pPr algn="r"/>
            <a:r>
              <a:rPr lang="fr-FR" dirty="0" smtClean="0"/>
              <a:t>Bleu : </a:t>
            </a:r>
            <a:r>
              <a:rPr lang="fr-FR" dirty="0" err="1" smtClean="0"/>
              <a:t>Lazy</a:t>
            </a:r>
            <a:r>
              <a:rPr lang="fr-FR" dirty="0" smtClean="0"/>
              <a:t>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4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Résultats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3" y="354010"/>
            <a:ext cx="3166171" cy="352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74" y="4098997"/>
            <a:ext cx="81534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659595" y="2603994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Rouge : A*</a:t>
            </a:r>
          </a:p>
          <a:p>
            <a:pPr algn="r"/>
            <a:r>
              <a:rPr lang="fr-FR" dirty="0" smtClean="0"/>
              <a:t>Vert :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</a:p>
          <a:p>
            <a:pPr algn="r"/>
            <a:r>
              <a:rPr lang="fr-FR" dirty="0" smtClean="0"/>
              <a:t>Bleu : </a:t>
            </a:r>
            <a:r>
              <a:rPr lang="fr-FR" dirty="0" err="1" smtClean="0"/>
              <a:t>Lazy</a:t>
            </a:r>
            <a:r>
              <a:rPr lang="fr-FR" dirty="0" smtClean="0"/>
              <a:t>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3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Non-optimalité de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511954"/>
            <a:ext cx="6856057" cy="349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74" y="2195840"/>
            <a:ext cx="2667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39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Amélioration avec </a:t>
            </a:r>
            <a:r>
              <a:rPr lang="fr-FR" dirty="0" err="1" smtClean="0"/>
              <a:t>Crossed</a:t>
            </a:r>
            <a:r>
              <a:rPr lang="fr-FR" dirty="0" smtClean="0"/>
              <a:t> graph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47" y="2157412"/>
            <a:ext cx="643890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390839" y="5963085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Bleu : </a:t>
            </a:r>
            <a:r>
              <a:rPr lang="fr-FR" dirty="0" err="1" smtClean="0"/>
              <a:t>Edge</a:t>
            </a:r>
            <a:r>
              <a:rPr lang="fr-FR" dirty="0" smtClean="0"/>
              <a:t>-corner graph / Jaune : </a:t>
            </a:r>
            <a:r>
              <a:rPr lang="fr-FR" dirty="0" err="1" smtClean="0"/>
              <a:t>Crossed</a:t>
            </a:r>
            <a:r>
              <a:rPr lang="fr-FR" dirty="0" smtClean="0"/>
              <a:t>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2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pire des cas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19" y="2052918"/>
            <a:ext cx="4118634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 err="1" smtClean="0"/>
              <a:t>Crossed</a:t>
            </a:r>
            <a:r>
              <a:rPr lang="fr-FR" dirty="0" smtClean="0"/>
              <a:t> graph</a:t>
            </a:r>
          </a:p>
          <a:p>
            <a:r>
              <a:rPr lang="fr-FR" dirty="0" smtClean="0"/>
              <a:t>Progressive </a:t>
            </a:r>
            <a:r>
              <a:rPr lang="fr-FR" dirty="0" err="1" smtClean="0"/>
              <a:t>octree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0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Résultats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6" y="4498484"/>
            <a:ext cx="56769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47" y="1400175"/>
            <a:ext cx="5128854" cy="498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2434828" y="3472509"/>
            <a:ext cx="378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Bleu : </a:t>
            </a:r>
            <a:r>
              <a:rPr lang="fr-FR" dirty="0" err="1" smtClean="0"/>
              <a:t>Edge</a:t>
            </a:r>
            <a:r>
              <a:rPr lang="fr-FR" dirty="0" smtClean="0"/>
              <a:t>-corner + </a:t>
            </a:r>
            <a:r>
              <a:rPr lang="fr-FR" dirty="0" err="1" smtClean="0"/>
              <a:t>Lazy</a:t>
            </a:r>
            <a:r>
              <a:rPr lang="fr-FR" dirty="0" smtClean="0"/>
              <a:t> </a:t>
            </a:r>
            <a:r>
              <a:rPr lang="fr-FR" dirty="0" err="1"/>
              <a:t>Theta</a:t>
            </a:r>
            <a:r>
              <a:rPr lang="fr-FR" dirty="0"/>
              <a:t>*</a:t>
            </a:r>
            <a:endParaRPr lang="en-US" dirty="0"/>
          </a:p>
          <a:p>
            <a:pPr algn="r"/>
            <a:r>
              <a:rPr lang="fr-FR" dirty="0" smtClean="0"/>
              <a:t>Violet : </a:t>
            </a:r>
            <a:r>
              <a:rPr lang="fr-FR" dirty="0" err="1" smtClean="0"/>
              <a:t>Crossed</a:t>
            </a:r>
            <a:r>
              <a:rPr lang="fr-FR" dirty="0" smtClean="0"/>
              <a:t> + </a:t>
            </a:r>
            <a:r>
              <a:rPr lang="fr-FR" dirty="0" err="1" smtClean="0"/>
              <a:t>Lazy</a:t>
            </a:r>
            <a:r>
              <a:rPr lang="fr-FR" dirty="0" smtClean="0"/>
              <a:t>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56119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 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Démo !</a:t>
            </a:r>
          </a:p>
          <a:p>
            <a:pPr lvl="1"/>
            <a:r>
              <a:rPr lang="fr-FR" dirty="0" smtClean="0"/>
              <a:t>Démo !</a:t>
            </a:r>
          </a:p>
          <a:p>
            <a:pPr lvl="2"/>
            <a:r>
              <a:rPr lang="fr-FR" dirty="0" smtClean="0"/>
              <a:t>Démo !</a:t>
            </a:r>
          </a:p>
          <a:p>
            <a:pPr lvl="3"/>
            <a:r>
              <a:rPr lang="fr-FR" dirty="0" smtClean="0"/>
              <a:t>Démo !</a:t>
            </a:r>
          </a:p>
          <a:p>
            <a:pPr lvl="4"/>
            <a:r>
              <a:rPr lang="fr-FR" sz="1200" dirty="0" smtClean="0"/>
              <a:t>Démo !</a:t>
            </a:r>
          </a:p>
          <a:p>
            <a:pPr lvl="5"/>
            <a:r>
              <a:rPr lang="fr-FR" sz="1000" dirty="0"/>
              <a:t>Démo </a:t>
            </a:r>
            <a:r>
              <a:rPr lang="fr-FR" sz="1000" dirty="0" smtClean="0"/>
              <a:t>!</a:t>
            </a:r>
          </a:p>
          <a:p>
            <a:pPr lvl="6"/>
            <a:r>
              <a:rPr lang="fr-FR" sz="800" dirty="0"/>
              <a:t>Démo </a:t>
            </a:r>
            <a:r>
              <a:rPr lang="fr-FR" sz="800" dirty="0" smtClean="0"/>
              <a:t>!</a:t>
            </a:r>
          </a:p>
          <a:p>
            <a:pPr lvl="7"/>
            <a:r>
              <a:rPr lang="fr-FR" sz="600" dirty="0"/>
              <a:t>Démo !</a:t>
            </a:r>
          </a:p>
          <a:p>
            <a:pPr lvl="7"/>
            <a:endParaRPr lang="en-US" sz="800" dirty="0"/>
          </a:p>
          <a:p>
            <a:pPr lvl="4"/>
            <a:endParaRPr lang="en-US" dirty="0"/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59" y="20529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1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&amp; Améliorations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293018" cy="4195481"/>
          </a:xfrm>
        </p:spPr>
        <p:txBody>
          <a:bodyPr/>
          <a:lstStyle/>
          <a:p>
            <a:r>
              <a:rPr lang="fr-FR" dirty="0" smtClean="0"/>
              <a:t>Exploration dans un domaine peu exploité</a:t>
            </a:r>
          </a:p>
          <a:p>
            <a:r>
              <a:rPr lang="fr-FR" dirty="0" smtClean="0"/>
              <a:t>Notre proposition : </a:t>
            </a:r>
            <a:r>
              <a:rPr lang="fr-FR" dirty="0" err="1" smtClean="0"/>
              <a:t>Lazy</a:t>
            </a:r>
            <a:r>
              <a:rPr lang="fr-FR" dirty="0" smtClean="0"/>
              <a:t> </a:t>
            </a:r>
            <a:r>
              <a:rPr lang="fr-FR" dirty="0" err="1" smtClean="0"/>
              <a:t>Theta</a:t>
            </a:r>
            <a:r>
              <a:rPr lang="fr-FR" dirty="0" smtClean="0"/>
              <a:t> * + Progressive </a:t>
            </a:r>
            <a:r>
              <a:rPr lang="fr-FR" dirty="0" err="1" smtClean="0"/>
              <a:t>Octree</a:t>
            </a:r>
            <a:r>
              <a:rPr lang="fr-FR" dirty="0" smtClean="0"/>
              <a:t> + </a:t>
            </a:r>
            <a:r>
              <a:rPr lang="fr-FR" dirty="0" err="1" smtClean="0"/>
              <a:t>Crossed</a:t>
            </a:r>
            <a:r>
              <a:rPr lang="fr-FR" dirty="0" smtClean="0"/>
              <a:t> Graph</a:t>
            </a:r>
          </a:p>
          <a:p>
            <a:r>
              <a:rPr lang="fr-FR" dirty="0" smtClean="0"/>
              <a:t>Améliorations possibles</a:t>
            </a:r>
          </a:p>
          <a:p>
            <a:pPr lvl="1"/>
            <a:r>
              <a:rPr lang="fr-FR" dirty="0" smtClean="0"/>
              <a:t>Distribution de calcul à travers des frames</a:t>
            </a:r>
          </a:p>
          <a:p>
            <a:pPr lvl="1"/>
            <a:r>
              <a:rPr lang="fr-FR" dirty="0" smtClean="0"/>
              <a:t>Exploitation d’autres possibilités de h</a:t>
            </a:r>
          </a:p>
          <a:p>
            <a:pPr lvl="1"/>
            <a:r>
              <a:rPr lang="fr-FR" dirty="0" smtClean="0"/>
              <a:t>Post-</a:t>
            </a:r>
            <a:r>
              <a:rPr lang="fr-FR" dirty="0" err="1" smtClean="0"/>
              <a:t>processing</a:t>
            </a:r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71" y="358541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 : recherche de chemin efficace dans l’espace </a:t>
            </a:r>
            <a:r>
              <a:rPr lang="fr-FR" dirty="0" smtClean="0"/>
              <a:t>3D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jeux </a:t>
            </a:r>
            <a:r>
              <a:rPr lang="fr-FR" dirty="0" smtClean="0"/>
              <a:t>vidéos, navigation de drones)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Etat de l’art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1264149"/>
            <a:ext cx="8946541" cy="4195481"/>
          </a:xfrm>
        </p:spPr>
        <p:txBody>
          <a:bodyPr/>
          <a:lstStyle/>
          <a:p>
            <a:r>
              <a:rPr lang="fr-FR" dirty="0" err="1"/>
              <a:t>Homeworld</a:t>
            </a:r>
            <a:r>
              <a:rPr lang="fr-FR" dirty="0"/>
              <a:t> </a:t>
            </a:r>
            <a:r>
              <a:rPr lang="fr-FR" dirty="0" smtClean="0"/>
              <a:t>(1999) : </a:t>
            </a:r>
            <a:r>
              <a:rPr lang="fr-FR" dirty="0"/>
              <a:t>jeu de stratégie + mouvement en </a:t>
            </a:r>
            <a:r>
              <a:rPr lang="fr-FR" dirty="0" smtClean="0"/>
              <a:t>3d (premier RTS connu de ce type)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theshelternetwork.com/wp-content/uploads/2014/07/homewor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91" y="2185025"/>
            <a:ext cx="5520790" cy="414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dn.actiontrip.com/images/reviews/homeworld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7" y="2185025"/>
            <a:ext cx="5520789" cy="414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Etat de l’art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272722" cy="4195481"/>
          </a:xfrm>
        </p:spPr>
        <p:txBody>
          <a:bodyPr>
            <a:normAutofit/>
          </a:bodyPr>
          <a:lstStyle/>
          <a:p>
            <a:r>
              <a:rPr lang="fr-FR" altLang="zh-TW" dirty="0" smtClean="0"/>
              <a:t>Plus court chemin dans un graphe</a:t>
            </a:r>
          </a:p>
          <a:p>
            <a:pPr lvl="1"/>
            <a:r>
              <a:rPr lang="fr-FR" dirty="0" err="1" smtClean="0"/>
              <a:t>Dijkstra</a:t>
            </a:r>
            <a:r>
              <a:rPr lang="fr-FR" dirty="0" smtClean="0"/>
              <a:t> (à origine unique)</a:t>
            </a:r>
          </a:p>
          <a:p>
            <a:pPr lvl="2"/>
            <a:r>
              <a:rPr lang="fr-FR" dirty="0" smtClean="0"/>
              <a:t>O((|S|+|A|)log(|S|))</a:t>
            </a:r>
          </a:p>
          <a:p>
            <a:pPr lvl="1"/>
            <a:r>
              <a:rPr lang="fr-FR" dirty="0" smtClean="0"/>
              <a:t>Bellman-Ford (</a:t>
            </a:r>
            <a:r>
              <a:rPr lang="fr-FR" dirty="0"/>
              <a:t>à origine </a:t>
            </a:r>
            <a:r>
              <a:rPr lang="fr-FR" dirty="0" smtClean="0"/>
              <a:t>unique, poids négatifs sans cycle négatif) </a:t>
            </a:r>
          </a:p>
          <a:p>
            <a:pPr lvl="2"/>
            <a:r>
              <a:rPr lang="fr-FR" dirty="0" smtClean="0"/>
              <a:t>O(|S||A</a:t>
            </a:r>
            <a:r>
              <a:rPr lang="fr-FR" dirty="0"/>
              <a:t>|</a:t>
            </a:r>
            <a:r>
              <a:rPr lang="fr-FR" dirty="0" smtClean="0"/>
              <a:t>)</a:t>
            </a:r>
          </a:p>
          <a:p>
            <a:pPr lvl="1"/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r>
              <a:rPr lang="en-US" dirty="0" smtClean="0"/>
              <a:t> (pour tout couple de </a:t>
            </a:r>
            <a:r>
              <a:rPr lang="en-US" dirty="0" err="1" smtClean="0"/>
              <a:t>sommets</a:t>
            </a:r>
            <a:r>
              <a:rPr lang="en-US" dirty="0" smtClean="0"/>
              <a:t>, </a:t>
            </a:r>
            <a:r>
              <a:rPr lang="en-US" dirty="0" err="1" smtClean="0"/>
              <a:t>poids</a:t>
            </a:r>
            <a:r>
              <a:rPr lang="en-US" dirty="0" smtClean="0"/>
              <a:t> </a:t>
            </a:r>
            <a:r>
              <a:rPr lang="en-US" dirty="0" err="1" smtClean="0"/>
              <a:t>négatifs</a:t>
            </a:r>
            <a:r>
              <a:rPr lang="en-US" dirty="0" smtClean="0"/>
              <a:t>)</a:t>
            </a:r>
          </a:p>
          <a:p>
            <a:pPr lvl="2"/>
            <a:r>
              <a:rPr lang="fr-FR" dirty="0" smtClean="0"/>
              <a:t>O(|S|</a:t>
            </a:r>
            <a:r>
              <a:rPr lang="fr-FR" baseline="25000" dirty="0" smtClean="0"/>
              <a:t>3</a:t>
            </a:r>
            <a:r>
              <a:rPr lang="fr-FR" dirty="0" smtClean="0"/>
              <a:t>)</a:t>
            </a:r>
            <a:endParaRPr lang="en-US" dirty="0"/>
          </a:p>
          <a:p>
            <a:pPr lvl="1"/>
            <a:r>
              <a:rPr lang="fr-FR" dirty="0" smtClean="0"/>
              <a:t>A* (à origine et à destination unique)</a:t>
            </a:r>
          </a:p>
          <a:p>
            <a:pPr lvl="2"/>
            <a:r>
              <a:rPr lang="fr-FR" dirty="0" smtClean="0"/>
              <a:t>O(n), n = longueur du chemin de la solution =&gt; O(|A|)</a:t>
            </a:r>
          </a:p>
        </p:txBody>
      </p:sp>
    </p:spTree>
    <p:extLst>
      <p:ext uri="{BB962C8B-B14F-4D97-AF65-F5344CB8AC3E}">
        <p14:creationId xmlns:p14="http://schemas.microsoft.com/office/powerpoint/2010/main" val="27136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Etat de l’art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272722" cy="419548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2D</a:t>
            </a:r>
            <a:r>
              <a:rPr lang="zh-TW" altLang="en-US" dirty="0" smtClean="0"/>
              <a:t> </a:t>
            </a:r>
            <a:r>
              <a:rPr lang="fr-FR" altLang="zh-TW" dirty="0" smtClean="0"/>
              <a:t>plan - exact</a:t>
            </a:r>
          </a:p>
          <a:p>
            <a:pPr lvl="1"/>
            <a:r>
              <a:rPr lang="fr-FR" altLang="zh-TW" dirty="0" err="1" smtClean="0"/>
              <a:t>Visibility</a:t>
            </a:r>
            <a:r>
              <a:rPr lang="fr-FR" altLang="zh-TW" dirty="0" smtClean="0"/>
              <a:t> graph </a:t>
            </a:r>
          </a:p>
          <a:p>
            <a:pPr lvl="1"/>
            <a:r>
              <a:rPr lang="fr-FR" dirty="0" smtClean="0"/>
              <a:t>Anya (grille 2D)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2D plan - approximé</a:t>
            </a:r>
          </a:p>
          <a:p>
            <a:pPr lvl="1"/>
            <a:r>
              <a:rPr lang="fr-FR" dirty="0" err="1" smtClean="0"/>
              <a:t>Waypoints</a:t>
            </a:r>
            <a:endParaRPr lang="fr-FR" dirty="0" smtClean="0"/>
          </a:p>
          <a:p>
            <a:pPr lvl="1"/>
            <a:r>
              <a:rPr lang="fr-FR" dirty="0" smtClean="0"/>
              <a:t>Navigation </a:t>
            </a:r>
            <a:r>
              <a:rPr lang="fr-FR" dirty="0" err="1" smtClean="0"/>
              <a:t>mesh</a:t>
            </a:r>
            <a:r>
              <a:rPr lang="fr-FR" dirty="0" smtClean="0"/>
              <a:t> + tunnel</a:t>
            </a:r>
          </a:p>
          <a:p>
            <a:pPr lvl="1"/>
            <a:r>
              <a:rPr lang="fr-FR" dirty="0" smtClean="0"/>
              <a:t>Famille de </a:t>
            </a:r>
            <a:r>
              <a:rPr lang="fr-FR" dirty="0" err="1" smtClean="0"/>
              <a:t>Theta</a:t>
            </a:r>
            <a:r>
              <a:rPr lang="fr-FR" dirty="0" smtClean="0"/>
              <a:t>*</a:t>
            </a:r>
            <a:endParaRPr lang="fr-FR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68" y="810555"/>
            <a:ext cx="4676307" cy="190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668" y="3195587"/>
            <a:ext cx="3215031" cy="257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657" r="1244"/>
          <a:stretch/>
        </p:blipFill>
        <p:spPr>
          <a:xfrm>
            <a:off x="8787020" y="3195587"/>
            <a:ext cx="3178027" cy="257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34" y="1242920"/>
            <a:ext cx="1420327" cy="14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Défaut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4691096" cy="4195481"/>
          </a:xfrm>
        </p:spPr>
        <p:txBody>
          <a:bodyPr>
            <a:normAutofit/>
          </a:bodyPr>
          <a:lstStyle/>
          <a:p>
            <a:r>
              <a:rPr lang="fr-FR" dirty="0"/>
              <a:t>Navigation </a:t>
            </a:r>
            <a:r>
              <a:rPr lang="fr-FR" dirty="0" err="1"/>
              <a:t>mesh</a:t>
            </a:r>
            <a:r>
              <a:rPr lang="fr-FR" dirty="0"/>
              <a:t> + </a:t>
            </a:r>
            <a:r>
              <a:rPr lang="fr-FR" dirty="0" smtClean="0"/>
              <a:t>tunnel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72" y="2820549"/>
            <a:ext cx="4762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013735" y="5807407"/>
            <a:ext cx="431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Chemin trouvé VS plus court chemin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Etat de l’art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272722" cy="4195481"/>
          </a:xfrm>
        </p:spPr>
        <p:txBody>
          <a:bodyPr>
            <a:normAutofit/>
          </a:bodyPr>
          <a:lstStyle/>
          <a:p>
            <a:r>
              <a:rPr lang="fr-FR" dirty="0" smtClean="0"/>
              <a:t>3D surface - exact</a:t>
            </a:r>
          </a:p>
          <a:p>
            <a:pPr lvl="1"/>
            <a:r>
              <a:rPr lang="en-US" dirty="0" err="1" smtClean="0"/>
              <a:t>Fenêtre</a:t>
            </a:r>
            <a:r>
              <a:rPr lang="en-US" dirty="0" smtClean="0"/>
              <a:t> (Fast </a:t>
            </a:r>
            <a:r>
              <a:rPr lang="en-US" dirty="0"/>
              <a:t>exact and approximate geodesics on </a:t>
            </a:r>
            <a:r>
              <a:rPr lang="en-US" dirty="0" smtClean="0"/>
              <a:t>meshes 2005 </a:t>
            </a:r>
            <a:r>
              <a:rPr lang="en-US" dirty="0" err="1" smtClean="0"/>
              <a:t>Surazhsky</a:t>
            </a:r>
            <a:r>
              <a:rPr lang="en-US" dirty="0" smtClean="0"/>
              <a:t>)</a:t>
            </a:r>
            <a:br>
              <a:rPr lang="en-US" dirty="0" smtClean="0"/>
            </a:br>
            <a:endParaRPr lang="fr-FR" dirty="0"/>
          </a:p>
          <a:p>
            <a:r>
              <a:rPr lang="fr-FR" dirty="0" smtClean="0"/>
              <a:t>3D surface - approximé</a:t>
            </a:r>
          </a:p>
          <a:p>
            <a:pPr lvl="1"/>
            <a:r>
              <a:rPr lang="fr-FR" dirty="0" smtClean="0"/>
              <a:t>Chaleur (</a:t>
            </a:r>
            <a:r>
              <a:rPr lang="en-US" dirty="0"/>
              <a:t>Geodesics in </a:t>
            </a:r>
            <a:r>
              <a:rPr lang="en-US" dirty="0" smtClean="0"/>
              <a:t>heat 2013 Crane)</a:t>
            </a:r>
            <a:endParaRPr lang="fr-FR" dirty="0" smtClean="0"/>
          </a:p>
          <a:p>
            <a:pPr lvl="1"/>
            <a:r>
              <a:rPr lang="fr-FR" dirty="0" err="1" smtClean="0"/>
              <a:t>Fast-marching</a:t>
            </a:r>
            <a:r>
              <a:rPr lang="fr-FR" dirty="0" smtClean="0"/>
              <a:t> (1996 </a:t>
            </a:r>
            <a:r>
              <a:rPr lang="en-US" dirty="0" err="1" smtClean="0"/>
              <a:t>Sethian</a:t>
            </a:r>
            <a:r>
              <a:rPr lang="en-US" dirty="0" smtClean="0"/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2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Algorithmes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Représentation du monde</a:t>
            </a:r>
          </a:p>
          <a:p>
            <a:pPr lvl="1"/>
            <a:r>
              <a:rPr lang="fr-FR" dirty="0" err="1" smtClean="0"/>
              <a:t>Tétrahédration</a:t>
            </a:r>
            <a:endParaRPr lang="fr-FR" dirty="0" smtClean="0"/>
          </a:p>
          <a:p>
            <a:pPr lvl="1"/>
            <a:r>
              <a:rPr lang="fr-FR" dirty="0" smtClean="0"/>
              <a:t>Décomposition en parties convexes</a:t>
            </a:r>
          </a:p>
          <a:p>
            <a:pPr lvl="1"/>
            <a:r>
              <a:rPr lang="fr-FR" dirty="0" smtClean="0"/>
              <a:t>Grille</a:t>
            </a:r>
          </a:p>
          <a:p>
            <a:pPr lvl="1"/>
            <a:r>
              <a:rPr lang="fr-FR" dirty="0" err="1" smtClean="0"/>
              <a:t>Octree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79407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941</TotalTime>
  <Words>740</Words>
  <Application>Microsoft Office PowerPoint</Application>
  <PresentationFormat>Grand écran</PresentationFormat>
  <Paragraphs>145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新細明體</vt:lpstr>
      <vt:lpstr>Arial</vt:lpstr>
      <vt:lpstr>Calibri</vt:lpstr>
      <vt:lpstr>Century Gothic</vt:lpstr>
      <vt:lpstr>Wingdings 3</vt:lpstr>
      <vt:lpstr>Ion</vt:lpstr>
      <vt:lpstr>Pathfinding in  3D Space</vt:lpstr>
      <vt:lpstr>Plan</vt:lpstr>
      <vt:lpstr>Introduction</vt:lpstr>
      <vt:lpstr>I. Etat de l’art</vt:lpstr>
      <vt:lpstr>I. Etat de l’art</vt:lpstr>
      <vt:lpstr>I. Etat de l’art</vt:lpstr>
      <vt:lpstr>Défaut</vt:lpstr>
      <vt:lpstr>I. Etat de l’art</vt:lpstr>
      <vt:lpstr>II. Algorithmes</vt:lpstr>
      <vt:lpstr>II. Algorithmes</vt:lpstr>
      <vt:lpstr>II. Algorithmes</vt:lpstr>
      <vt:lpstr>II. Algorithmes</vt:lpstr>
      <vt:lpstr>III. Implémentation</vt:lpstr>
      <vt:lpstr>III. Implémentation</vt:lpstr>
      <vt:lpstr>III. Implémentation</vt:lpstr>
      <vt:lpstr>III. Implémentation - Optimisation</vt:lpstr>
      <vt:lpstr>III. Implémentation - Optimisation</vt:lpstr>
      <vt:lpstr>III. Implémentation - Extension</vt:lpstr>
      <vt:lpstr>IV. Résultats</vt:lpstr>
      <vt:lpstr>IV. Résultats</vt:lpstr>
      <vt:lpstr>IV. Résultats</vt:lpstr>
      <vt:lpstr>Non-optimalité de Theta*</vt:lpstr>
      <vt:lpstr>Amélioration avec Crossed graph</vt:lpstr>
      <vt:lpstr>Le pire des cas</vt:lpstr>
      <vt:lpstr>IV. Résultats</vt:lpstr>
      <vt:lpstr>Démo !</vt:lpstr>
      <vt:lpstr>Conclusion &amp; Améliorations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Pathfinding in 3d space</dc:title>
  <dc:creator>Chia-Man Hung</dc:creator>
  <cp:lastModifiedBy>Chia-Man Hung</cp:lastModifiedBy>
  <cp:revision>56</cp:revision>
  <dcterms:created xsi:type="dcterms:W3CDTF">2016-03-07T10:11:14Z</dcterms:created>
  <dcterms:modified xsi:type="dcterms:W3CDTF">2016-03-08T13:41:35Z</dcterms:modified>
</cp:coreProperties>
</file>